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Add the company name, the quarter, the meeting date and your logo.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"What exactly are we deciding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"What's keeping you up at night?"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"Why did this one move?"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"Is this miss timing, or is it real?"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"When do we need to start raising?"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"Does the roadmap still fit the strategy?"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"Is the pipeline big enough to hit the plan?"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"Which hire can we help with?"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"What would make us change the plan?"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"What do you recommend, and why?"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board will ask: "Who exactly should I call?"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Nothing to present here. Answer questions by email before the meeting.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1874519"/>
            <a:ext cx="7040880" cy="1737360"/>
          </a:xfrm>
        </p:spPr>
        <p:txBody>
          <a:bodyPr wrap="square" anchor="t" lIns="73152" tIns="0"/>
          <a:lstStyle/>
          <a:p>
            <a:pPr algn="l"/>
            <a:r>
              <a:rPr sz="5400" b="0" i="0">
                <a:solidFill>
                  <a:srgbClr val="1F1F1F"/>
                </a:solidFill>
                <a:latin typeface="Lato"/>
              </a:rPr>
              <a:t>[Company name]</a:t>
            </a:r>
          </a:p>
          <a:p>
            <a:r>
              <a:rPr sz="5400" b="0" i="0">
                <a:solidFill>
                  <a:srgbClr val="DF7F70"/>
                </a:solidFill>
                <a:latin typeface="Lato"/>
              </a:rPr>
              <a:t>[Quarter] board update</a:t>
            </a:r>
          </a:p>
        </p:txBody>
      </p:sp>
      <p:sp>
        <p:nvSpPr>
          <p:cNvPr id="3" name="Rectangle 2"/>
          <p:cNvSpPr/>
          <p:nvPr/>
        </p:nvSpPr>
        <p:spPr>
          <a:xfrm>
            <a:off x="7982712" y="0"/>
            <a:ext cx="4206240" cy="685800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31520" y="566928"/>
            <a:ext cx="5486400" cy="365760"/>
          </a:xfrm>
          <a:prstGeom prst="rect">
            <a:avLst/>
          </a:prstGeom>
          <a:noFill/>
        </p:spPr>
        <p:txBody>
          <a:bodyPr wrap="square" anchor="t" lIns="73152" rIns="73152">
            <a:spAutoFit/>
          </a:bodyPr>
          <a:lstStyle/>
          <a:p>
            <a:pPr algn="l">
              <a:spcAft>
                <a:spcPts val="0"/>
              </a:spcAft>
            </a:pPr>
            <a:r>
              <a:rPr sz="1600" b="0" i="0">
                <a:solidFill>
                  <a:srgbClr val="1F1F1F"/>
                </a:solidFill>
                <a:latin typeface="Lato"/>
              </a:rPr>
              <a:t>Board meeting  ·  [Date]</a:t>
            </a:r>
          </a:p>
        </p:txBody>
      </p:sp>
      <p:sp>
        <p:nvSpPr>
          <p:cNvPr id="5" name="TextBox 4"/>
          <p:cNvSpPr txBox="1"/>
          <p:nvPr/>
        </p:nvSpPr>
        <p:spPr>
          <a:xfrm>
            <a:off x="731520" y="3977639"/>
            <a:ext cx="6766560" cy="1463040"/>
          </a:xfrm>
          <a:prstGeom prst="rect">
            <a:avLst/>
          </a:prstGeom>
          <a:noFill/>
        </p:spPr>
        <p:txBody>
          <a:bodyPr wrap="square" anchor="t" lIns="73152" rIns="73152">
            <a:spAutoFit/>
          </a:bodyPr>
          <a:lstStyle/>
          <a:p>
            <a:pPr algn="l">
              <a:spcAft>
                <a:spcPts val="400"/>
              </a:spcAft>
            </a:pPr>
            <a:r>
              <a:rPr sz="1300" b="1" i="0">
                <a:solidFill>
                  <a:srgbClr val="1F1F1F"/>
                </a:solidFill>
                <a:latin typeface="Lato"/>
              </a:rPr>
              <a:t>How to use this template</a:t>
            </a:r>
          </a:p>
          <a:p>
            <a:pPr algn="l">
              <a:spcAft>
                <a:spcPts val="400"/>
              </a:spcAft>
            </a:pPr>
            <a:r>
              <a:rPr sz="1200" b="0" i="1">
                <a:solidFill>
                  <a:srgbClr val="7B7B7B"/>
                </a:solidFill>
                <a:latin typeface="Lato"/>
              </a:rPr>
              <a:t>[Replace everything in brackets and delete the grey notes. Keep the same KPIs every quarter. Put detail in the appendix. Send the deck 1–2 days before the meeting. Set in Lato (free from Google Fonts).]</a:t>
            </a:r>
          </a:p>
        </p:txBody>
      </p:sp>
      <p:sp>
        <p:nvSpPr>
          <p:cNvPr id="6" name="TextBox 5"/>
          <p:cNvSpPr txBox="1"/>
          <p:nvPr/>
        </p:nvSpPr>
        <p:spPr>
          <a:xfrm>
            <a:off x="731520" y="6236208"/>
            <a:ext cx="3657600" cy="365760"/>
          </a:xfrm>
          <a:prstGeom prst="rect">
            <a:avLst/>
          </a:prstGeom>
          <a:noFill/>
        </p:spPr>
        <p:txBody>
          <a:bodyPr wrap="square" anchor="t" lIns="73152" rIns="73152">
            <a:spAutoFit/>
          </a:bodyPr>
          <a:lstStyle/>
          <a:p>
            <a:pPr algn="l">
              <a:spcAft>
                <a:spcPts val="0"/>
              </a:spcAft>
            </a:pPr>
            <a:r>
              <a:rPr sz="1600" b="0" i="0">
                <a:solidFill>
                  <a:srgbClr val="1F1F1F"/>
                </a:solidFill>
                <a:latin typeface="Lato"/>
              </a:rPr>
              <a:t>Confidential</a:t>
            </a:r>
          </a:p>
        </p:txBody>
      </p:sp>
      <p:sp>
        <p:nvSpPr>
          <p:cNvPr id="7" name="TextBox 6"/>
          <p:cNvSpPr txBox="1"/>
          <p:nvPr/>
        </p:nvSpPr>
        <p:spPr>
          <a:xfrm>
            <a:off x="8412480" y="3063240"/>
            <a:ext cx="3383280" cy="731520"/>
          </a:xfrm>
          <a:prstGeom prst="rect">
            <a:avLst/>
          </a:prstGeom>
          <a:noFill/>
        </p:spPr>
        <p:txBody>
          <a:bodyPr wrap="square" anchor="t" lIns="73152" rIns="73152">
            <a:spAutoFit/>
          </a:bodyPr>
          <a:lstStyle/>
          <a:p>
            <a:pPr algn="ctr">
              <a:spcAft>
                <a:spcPts val="0"/>
              </a:spcAft>
            </a:pPr>
            <a:r>
              <a:rPr sz="1600" b="0" i="1">
                <a:solidFill>
                  <a:srgbClr val="7B7B7B"/>
                </a:solidFill>
                <a:latin typeface="Lato"/>
              </a:rPr>
              <a:t>[Company logo]</a:t>
            </a:r>
          </a:p>
        </p:txBody>
      </p:sp>
      <p:sp>
        <p:nvSpPr>
          <p:cNvPr id="8" name="TextBox 7"/>
          <p:cNvSpPr txBox="1"/>
          <p:nvPr/>
        </p:nvSpPr>
        <p:spPr>
          <a:xfrm>
            <a:off x="8412480" y="6309360"/>
            <a:ext cx="3383280" cy="274320"/>
          </a:xfrm>
          <a:prstGeom prst="rect">
            <a:avLst/>
          </a:prstGeom>
          <a:noFill/>
        </p:spPr>
        <p:txBody>
          <a:bodyPr wrap="square" anchor="t" lIns="73152" rIns="73152">
            <a:spAutoFit/>
          </a:bodyPr>
          <a:lstStyle/>
          <a:p>
            <a:pPr algn="ctr">
              <a:spcAft>
                <a:spcPts val="0"/>
              </a:spcAft>
            </a:pPr>
            <a:r>
              <a:rPr sz="900" b="0" i="0">
                <a:solidFill>
                  <a:srgbClr val="7B7B7B"/>
                </a:solidFill>
                <a:latin typeface="Lato"/>
              </a:rPr>
              <a:t>Template by Waveup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Agenda and decisions needed</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Agenda</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Decisions</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[Two or three decisions at most. Say what you recommend, so the board reacts to a proposal, not a blank page.]</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2</a:t>
            </a:fld>
          </a:p>
        </p:txBody>
      </p:sp>
      <p:graphicFrame>
        <p:nvGraphicFramePr>
          <p:cNvPr id="8" name="Table 7"/>
          <p:cNvGraphicFramePr>
            <a:graphicFrameLocks noGrp="1"/>
          </p:cNvGraphicFramePr>
          <p:nvPr/>
        </p:nvGraphicFramePr>
        <p:xfrm>
          <a:off x="548640" y="1783080"/>
          <a:ext cx="6583679" cy="3328416"/>
        </p:xfrm>
        <a:graphic>
          <a:graphicData uri="http://schemas.openxmlformats.org/drawingml/2006/table">
            <a:tbl>
              <a:tblPr firstRow="1" bandRow="0">
                <a:tableStyleId>{5940675A-B579-460E-94D1-54222C63F5DA}</a:tableStyleId>
              </a:tblPr>
              <a:tblGrid>
                <a:gridCol w="1111530"/>
                <a:gridCol w="3078084"/>
                <a:gridCol w="1111530"/>
                <a:gridCol w="1282535"/>
              </a:tblGrid>
              <a:tr h="475488">
                <a:tc>
                  <a:txBody>
                    <a:bodyPr wrap="square"/>
                    <a:lstStyle/>
                    <a:p>
                      <a:r>
                        <a:rPr sz="1200" b="1" i="0">
                          <a:solidFill>
                            <a:srgbClr val="1F1F1F"/>
                          </a:solidFill>
                          <a:latin typeface="Lato"/>
                        </a:rPr>
                        <a:t>Time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Item</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Lead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Type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475488">
                <a:tc>
                  <a:txBody>
                    <a:bodyPr wrap="square"/>
                    <a:lstStyle/>
                    <a:p>
                      <a:r>
                        <a:rPr sz="1200" b="0" i="0">
                          <a:solidFill>
                            <a:srgbClr val="1F1F1F"/>
                          </a:solidFill>
                          <a:latin typeface="Lato"/>
                        </a:rPr>
                        <a:t>0:00–0:15</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Decisions needed and CEO update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[CEO]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Decision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475488">
                <a:tc>
                  <a:txBody>
                    <a:bodyPr wrap="square"/>
                    <a:lstStyle/>
                    <a:p>
                      <a:r>
                        <a:rPr sz="1200" b="0" i="0">
                          <a:solidFill>
                            <a:srgbClr val="1F1F1F"/>
                          </a:solidFill>
                          <a:latin typeface="Lato"/>
                        </a:rPr>
                        <a:t>0:15–0:35</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KPIs, financials and cash</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[CFO]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Questions only</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475488">
                <a:tc>
                  <a:txBody>
                    <a:bodyPr wrap="square"/>
                    <a:lstStyle/>
                    <a:p>
                      <a:r>
                        <a:rPr sz="1200" b="0" i="0">
                          <a:solidFill>
                            <a:srgbClr val="1F1F1F"/>
                          </a:solidFill>
                          <a:latin typeface="Lato"/>
                        </a:rPr>
                        <a:t>0:35–1:20</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Discussion: [the one big question]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[CEO]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Decision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475488">
                <a:tc>
                  <a:txBody>
                    <a:bodyPr wrap="square"/>
                    <a:lstStyle/>
                    <a:p>
                      <a:r>
                        <a:rPr sz="1200" b="0" i="0">
                          <a:solidFill>
                            <a:srgbClr val="1F1F1F"/>
                          </a:solidFill>
                          <a:latin typeface="Lato"/>
                        </a:rPr>
                        <a:t>1:20–1:35</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Product, sales and hiring</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[Team leads]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Feedback</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475488">
                <a:tc>
                  <a:txBody>
                    <a:bodyPr wrap="square"/>
                    <a:lstStyle/>
                    <a:p>
                      <a:r>
                        <a:rPr sz="1200" b="0" i="0">
                          <a:solidFill>
                            <a:srgbClr val="1F1F1F"/>
                          </a:solidFill>
                          <a:latin typeface="Lato"/>
                        </a:rPr>
                        <a:t>1:35–1:45</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Asks for the board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[CEO]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Intros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475488">
                <a:tc>
                  <a:txBody>
                    <a:bodyPr wrap="square"/>
                    <a:lstStyle/>
                    <a:p>
                      <a:r>
                        <a:rPr sz="1200" b="0" i="0">
                          <a:solidFill>
                            <a:srgbClr val="1F1F1F"/>
                          </a:solidFill>
                          <a:latin typeface="Lato"/>
                        </a:rPr>
                        <a:t>1:45–2:00</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Admin, then closed session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[Chair]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0">
                          <a:solidFill>
                            <a:srgbClr val="1F1F1F"/>
                          </a:solidFill>
                          <a:latin typeface="Lato"/>
                        </a:rPr>
                        <a:t>Approvals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
        <p:nvSpPr>
          <p:cNvPr id="9" name="Rectangle 8"/>
          <p:cNvSpPr/>
          <p:nvPr/>
        </p:nvSpPr>
        <p:spPr>
          <a:xfrm>
            <a:off x="7406640" y="1783080"/>
            <a:ext cx="4233672" cy="3328416"/>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7589520" y="1920240"/>
            <a:ext cx="3886200" cy="3108960"/>
          </a:xfrm>
          <a:prstGeom prst="rect">
            <a:avLst/>
          </a:prstGeom>
          <a:noFill/>
        </p:spPr>
        <p:txBody>
          <a:bodyPr wrap="square" anchor="t" lIns="73152" rIns="73152">
            <a:spAutoFit/>
          </a:bodyPr>
          <a:lstStyle/>
          <a:p>
            <a:pPr algn="l">
              <a:spcAft>
                <a:spcPts val="1000"/>
              </a:spcAft>
            </a:pPr>
            <a:r>
              <a:rPr sz="1500" b="1" i="0">
                <a:solidFill>
                  <a:srgbClr val="1F1F1F"/>
                </a:solidFill>
                <a:latin typeface="Lato"/>
              </a:rPr>
              <a:t>Decisions needed today</a:t>
            </a:r>
          </a:p>
          <a:p>
            <a:pPr algn="l">
              <a:spcAft>
                <a:spcPts val="1000"/>
              </a:spcAft>
            </a:pPr>
            <a:r>
              <a:rPr sz="1300" b="0" i="1">
                <a:solidFill>
                  <a:srgbClr val="7B7B7B"/>
                </a:solidFill>
                <a:latin typeface="Lato"/>
              </a:rPr>
              <a:t>1. [Decision] — we recommend [option] because [one line].</a:t>
            </a:r>
          </a:p>
          <a:p>
            <a:pPr algn="l">
              <a:spcAft>
                <a:spcPts val="1000"/>
              </a:spcAft>
            </a:pPr>
            <a:r>
              <a:rPr sz="1300" b="0" i="1">
                <a:solidFill>
                  <a:srgbClr val="7B7B7B"/>
                </a:solidFill>
                <a:latin typeface="Lato"/>
              </a:rPr>
              <a:t>2. [Decision] — we recommend [option] because [one line].</a:t>
            </a:r>
          </a:p>
          <a:p>
            <a:pPr algn="l">
              <a:spcAft>
                <a:spcPts val="400"/>
              </a:spcAft>
            </a:pPr>
            <a:r>
              <a:rPr sz="1300" b="0" i="1">
                <a:solidFill>
                  <a:srgbClr val="7B7B7B"/>
                </a:solidFill>
                <a:latin typeface="Lato"/>
              </a:rPr>
              <a:t>3. [Approvals: last meeting's minutes, option grants, other resolutions]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Highlights and lowlights</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Highlights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Feedback</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[Since the last meeting. Be as specific about the problems as about the wins.]</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3</a:t>
            </a:fld>
          </a:p>
        </p:txBody>
      </p:sp>
      <p:sp>
        <p:nvSpPr>
          <p:cNvPr id="8" name="Rectangle 7"/>
          <p:cNvSpPr/>
          <p:nvPr/>
        </p:nvSpPr>
        <p:spPr>
          <a:xfrm>
            <a:off x="548640" y="1783080"/>
            <a:ext cx="5449824" cy="457200"/>
          </a:xfrm>
          <a:prstGeom prst="rect">
            <a:avLst/>
          </a:prstGeom>
          <a:solidFill>
            <a:srgbClr val="3E9B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8368" y="1810512"/>
            <a:ext cx="5120640" cy="411480"/>
          </a:xfrm>
          <a:prstGeom prst="rect">
            <a:avLst/>
          </a:prstGeom>
          <a:noFill/>
        </p:spPr>
        <p:txBody>
          <a:bodyPr wrap="square" anchor="ctr" lIns="73152" rIns="73152">
            <a:spAutoFit/>
          </a:bodyPr>
          <a:lstStyle/>
          <a:p>
            <a:pPr algn="l">
              <a:spcAft>
                <a:spcPts val="400"/>
              </a:spcAft>
            </a:pPr>
            <a:r>
              <a:rPr sz="1500" b="1" i="0">
                <a:solidFill>
                  <a:srgbClr val="FFFFFF"/>
                </a:solidFill>
                <a:latin typeface="Lato"/>
              </a:rPr>
              <a:t>Going well</a:t>
            </a:r>
          </a:p>
        </p:txBody>
      </p:sp>
      <p:sp>
        <p:nvSpPr>
          <p:cNvPr id="10" name="Rectangle 9"/>
          <p:cNvSpPr/>
          <p:nvPr/>
        </p:nvSpPr>
        <p:spPr>
          <a:xfrm>
            <a:off x="548640" y="2240280"/>
            <a:ext cx="5449824" cy="35661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85800" y="2377440"/>
            <a:ext cx="5175504" cy="3291840"/>
          </a:xfrm>
          <a:prstGeom prst="rect">
            <a:avLst/>
          </a:prstGeom>
          <a:noFill/>
        </p:spPr>
        <p:txBody>
          <a:bodyPr wrap="square" anchor="t" lIns="73152" rIns="73152">
            <a:spAutoFit/>
          </a:bodyPr>
          <a:lstStyle/>
          <a:p>
            <a:pPr algn="l">
              <a:spcAft>
                <a:spcPts val="1800"/>
              </a:spcAft>
            </a:pPr>
            <a:r>
              <a:rPr sz="1400" b="0" i="1">
                <a:solidFill>
                  <a:srgbClr val="7B7B7B"/>
                </a:solidFill>
                <a:latin typeface="Lato"/>
              </a:rPr>
              <a:t>•  [Win, with the number that proves it]</a:t>
            </a:r>
          </a:p>
          <a:p>
            <a:pPr algn="l">
              <a:spcAft>
                <a:spcPts val="1800"/>
              </a:spcAft>
            </a:pPr>
            <a:r>
              <a:rPr sz="1400" b="0" i="1">
                <a:solidFill>
                  <a:srgbClr val="7B7B7B"/>
                </a:solidFill>
                <a:latin typeface="Lato"/>
              </a:rPr>
              <a:t>•  [Win, with the number that proves it]</a:t>
            </a:r>
          </a:p>
          <a:p>
            <a:pPr algn="l">
              <a:spcAft>
                <a:spcPts val="1800"/>
              </a:spcAft>
            </a:pPr>
            <a:r>
              <a:rPr sz="1400" b="0" i="1">
                <a:solidFill>
                  <a:srgbClr val="7B7B7B"/>
                </a:solidFill>
                <a:latin typeface="Lato"/>
              </a:rPr>
              <a:t>•  [Win, with the number that proves it]</a:t>
            </a:r>
          </a:p>
        </p:txBody>
      </p:sp>
      <p:sp>
        <p:nvSpPr>
          <p:cNvPr id="12" name="Rectangle 11"/>
          <p:cNvSpPr/>
          <p:nvPr/>
        </p:nvSpPr>
        <p:spPr>
          <a:xfrm>
            <a:off x="6190488" y="1783080"/>
            <a:ext cx="5449824" cy="457200"/>
          </a:xfrm>
          <a:prstGeom prst="rect">
            <a:avLst/>
          </a:prstGeom>
          <a:solidFill>
            <a:srgbClr val="DF7F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00216" y="1810512"/>
            <a:ext cx="5120640" cy="411480"/>
          </a:xfrm>
          <a:prstGeom prst="rect">
            <a:avLst/>
          </a:prstGeom>
          <a:noFill/>
        </p:spPr>
        <p:txBody>
          <a:bodyPr wrap="square" anchor="ctr" lIns="73152" rIns="73152">
            <a:spAutoFit/>
          </a:bodyPr>
          <a:lstStyle/>
          <a:p>
            <a:pPr algn="l">
              <a:spcAft>
                <a:spcPts val="400"/>
              </a:spcAft>
            </a:pPr>
            <a:r>
              <a:rPr sz="1500" b="1" i="0">
                <a:solidFill>
                  <a:srgbClr val="FFFFFF"/>
                </a:solidFill>
                <a:latin typeface="Lato"/>
              </a:rPr>
              <a:t>Not going well</a:t>
            </a:r>
          </a:p>
        </p:txBody>
      </p:sp>
      <p:sp>
        <p:nvSpPr>
          <p:cNvPr id="14" name="Rectangle 13"/>
          <p:cNvSpPr/>
          <p:nvPr/>
        </p:nvSpPr>
        <p:spPr>
          <a:xfrm>
            <a:off x="6190488" y="2240280"/>
            <a:ext cx="5449824" cy="35661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327648" y="2377440"/>
            <a:ext cx="5175504" cy="3291840"/>
          </a:xfrm>
          <a:prstGeom prst="rect">
            <a:avLst/>
          </a:prstGeom>
          <a:noFill/>
        </p:spPr>
        <p:txBody>
          <a:bodyPr wrap="square" anchor="t" lIns="73152" rIns="73152">
            <a:spAutoFit/>
          </a:bodyPr>
          <a:lstStyle/>
          <a:p>
            <a:pPr algn="l">
              <a:spcAft>
                <a:spcPts val="1800"/>
              </a:spcAft>
            </a:pPr>
            <a:r>
              <a:rPr sz="1400" b="0" i="1">
                <a:solidFill>
                  <a:srgbClr val="7B7B7B"/>
                </a:solidFill>
                <a:latin typeface="Lato"/>
              </a:rPr>
              <a:t>•  [Problem] → [what we're doing about it, by when]</a:t>
            </a:r>
          </a:p>
          <a:p>
            <a:pPr algn="l">
              <a:spcAft>
                <a:spcPts val="1800"/>
              </a:spcAft>
            </a:pPr>
            <a:r>
              <a:rPr sz="1400" b="0" i="1">
                <a:solidFill>
                  <a:srgbClr val="7B7B7B"/>
                </a:solidFill>
                <a:latin typeface="Lato"/>
              </a:rPr>
              <a:t>•  [Problem] → [what we're doing about it, by when]</a:t>
            </a:r>
          </a:p>
          <a:p>
            <a:pPr algn="l">
              <a:spcAft>
                <a:spcPts val="1800"/>
              </a:spcAft>
            </a:pPr>
            <a:r>
              <a:rPr sz="1400" b="0" i="1">
                <a:solidFill>
                  <a:srgbClr val="7B7B7B"/>
                </a:solidFill>
                <a:latin typeface="Lato"/>
              </a:rPr>
              <a:t>•  [Problem] → [what we're doing about it, by when]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KPI dashboard</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KPIs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Questions only</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[Use the same 5–8 KPIs every quarter. If you drop or change one, say why. Status: G = on plan, A = close, R = off plan.]</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4</a:t>
            </a:fld>
          </a:p>
        </p:txBody>
      </p:sp>
      <p:graphicFrame>
        <p:nvGraphicFramePr>
          <p:cNvPr id="8" name="Table 7"/>
          <p:cNvGraphicFramePr>
            <a:graphicFrameLocks noGrp="1"/>
          </p:cNvGraphicFramePr>
          <p:nvPr/>
        </p:nvGraphicFramePr>
        <p:xfrm>
          <a:off x="548640" y="1783080"/>
          <a:ext cx="11094412" cy="3712464"/>
        </p:xfrm>
        <a:graphic>
          <a:graphicData uri="http://schemas.openxmlformats.org/drawingml/2006/table">
            <a:tbl>
              <a:tblPr firstRow="1" bandRow="0">
                <a:tableStyleId>{5940675A-B579-460E-94D1-54222C63F5DA}</a:tableStyleId>
              </a:tblPr>
              <a:tblGrid>
                <a:gridCol w="2383923"/>
                <a:gridCol w="1283651"/>
                <a:gridCol w="1283651"/>
                <a:gridCol w="1283651"/>
                <a:gridCol w="916893"/>
                <a:gridCol w="3942643"/>
              </a:tblGrid>
              <a:tr h="530352">
                <a:tc>
                  <a:txBody>
                    <a:bodyPr wrap="square"/>
                    <a:lstStyle/>
                    <a:p>
                      <a:r>
                        <a:rPr sz="1300" b="1" i="0">
                          <a:solidFill>
                            <a:srgbClr val="1F1F1F"/>
                          </a:solidFill>
                          <a:latin typeface="Lato"/>
                        </a:rPr>
                        <a:t>KPI</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Last quarter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This quarter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Plan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Status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Comment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30352">
                <a:tc>
                  <a:txBody>
                    <a:bodyPr wrap="square"/>
                    <a:lstStyle/>
                    <a:p>
                      <a:r>
                        <a:rPr sz="1300" b="0" i="1">
                          <a:solidFill>
                            <a:srgbClr val="7B7B7B"/>
                          </a:solidFill>
                          <a:latin typeface="Lato"/>
                        </a:rPr>
                        <a:t>[Revenue or ARR]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1">
                          <a:solidFill>
                            <a:srgbClr val="7B7B7B"/>
                          </a:solidFill>
                          <a:latin typeface="Lato"/>
                        </a:rPr>
                        <a:t>[New customers]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1">
                          <a:solidFill>
                            <a:srgbClr val="7B7B7B"/>
                          </a:solidFill>
                          <a:latin typeface="Lato"/>
                        </a:rPr>
                        <a:t>[Revenue retention]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1">
                          <a:solidFill>
                            <a:srgbClr val="7B7B7B"/>
                          </a:solidFill>
                          <a:latin typeface="Lato"/>
                        </a:rPr>
                        <a:t>[Gross margin]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1">
                          <a:solidFill>
                            <a:srgbClr val="7B7B7B"/>
                          </a:solidFill>
                          <a:latin typeface="Lato"/>
                        </a:rPr>
                        <a:t>[Net burn]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1">
                          <a:solidFill>
                            <a:srgbClr val="7B7B7B"/>
                          </a:solidFill>
                          <a:latin typeface="Lato"/>
                        </a:rPr>
                        <a:t>[Headcount]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[G/A/R]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[Why it moved]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Financials vs budget</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Financials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Questions only</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[This quarter and year to date. Explain misses in more detail than beats. Full statements go in the appendix.]</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5</a:t>
            </a:fld>
          </a:p>
        </p:txBody>
      </p:sp>
      <p:graphicFrame>
        <p:nvGraphicFramePr>
          <p:cNvPr id="8" name="Table 7"/>
          <p:cNvGraphicFramePr>
            <a:graphicFrameLocks noGrp="1"/>
          </p:cNvGraphicFramePr>
          <p:nvPr/>
        </p:nvGraphicFramePr>
        <p:xfrm>
          <a:off x="548640" y="1783080"/>
          <a:ext cx="11094412" cy="3712464"/>
        </p:xfrm>
        <a:graphic>
          <a:graphicData uri="http://schemas.openxmlformats.org/drawingml/2006/table">
            <a:tbl>
              <a:tblPr firstRow="1" bandRow="0">
                <a:tableStyleId>{5940675A-B579-460E-94D1-54222C63F5DA}</a:tableStyleId>
              </a:tblPr>
              <a:tblGrid>
                <a:gridCol w="2567302"/>
                <a:gridCol w="1375340"/>
                <a:gridCol w="1375340"/>
                <a:gridCol w="1375340"/>
                <a:gridCol w="4401090"/>
              </a:tblGrid>
              <a:tr h="530352">
                <a:tc>
                  <a:txBody>
                    <a:bodyPr wrap="square"/>
                    <a:lstStyle/>
                    <a:p>
                      <a:r>
                        <a:rPr sz="1300" b="1" i="0">
                          <a:solidFill>
                            <a:srgbClr val="1F1F1F"/>
                          </a:solidFill>
                          <a:latin typeface="Lato"/>
                        </a:rPr>
                        <a:t>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Actual</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Budget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Variance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Why</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30352">
                <a:tc>
                  <a:txBody>
                    <a:bodyPr wrap="square"/>
                    <a:lstStyle/>
                    <a:p>
                      <a:r>
                        <a:rPr sz="1300" b="0" i="0">
                          <a:solidFill>
                            <a:srgbClr val="1F1F1F"/>
                          </a:solidFill>
                          <a:latin typeface="Lato"/>
                        </a:rPr>
                        <a:t>Revenue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0">
                          <a:solidFill>
                            <a:srgbClr val="1F1F1F"/>
                          </a:solidFill>
                          <a:latin typeface="Lato"/>
                        </a:rPr>
                        <a:t>Gross margin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0">
                          <a:solidFill>
                            <a:srgbClr val="1F1F1F"/>
                          </a:solidFill>
                          <a:latin typeface="Lato"/>
                        </a:rPr>
                        <a:t>Operating costs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0">
                          <a:solidFill>
                            <a:srgbClr val="1F1F1F"/>
                          </a:solidFill>
                          <a:latin typeface="Lato"/>
                        </a:rPr>
                        <a:t>Operating profit (loss)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0">
                          <a:solidFill>
                            <a:srgbClr val="1F1F1F"/>
                          </a:solidFill>
                          <a:latin typeface="Lato"/>
                        </a:rPr>
                        <a:t>Net burn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30352">
                <a:tc>
                  <a:txBody>
                    <a:bodyPr wrap="square"/>
                    <a:lstStyle/>
                    <a:p>
                      <a:r>
                        <a:rPr sz="1300" b="0" i="0">
                          <a:solidFill>
                            <a:srgbClr val="1F1F1F"/>
                          </a:solidFill>
                          <a:latin typeface="Lato"/>
                        </a:rPr>
                        <a:t>Cash at quarter end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Cash and runway</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Cash</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Feedback</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[Put this slide early. Runway = cash ÷ average net burn of the last 3 months.]</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6</a:t>
            </a:fld>
          </a:p>
        </p:txBody>
      </p:sp>
      <p:sp>
        <p:nvSpPr>
          <p:cNvPr id="8" name="Rectangle 7"/>
          <p:cNvSpPr/>
          <p:nvPr/>
        </p:nvSpPr>
        <p:spPr>
          <a:xfrm>
            <a:off x="548640" y="1783080"/>
            <a:ext cx="2651760" cy="160020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85800" y="1901952"/>
            <a:ext cx="2377440" cy="365760"/>
          </a:xfrm>
          <a:prstGeom prst="rect">
            <a:avLst/>
          </a:prstGeom>
          <a:noFill/>
        </p:spPr>
        <p:txBody>
          <a:bodyPr wrap="square" anchor="t" lIns="73152" rIns="73152">
            <a:spAutoFit/>
          </a:bodyPr>
          <a:lstStyle/>
          <a:p>
            <a:pPr algn="l">
              <a:spcAft>
                <a:spcPts val="400"/>
              </a:spcAft>
            </a:pPr>
            <a:r>
              <a:rPr sz="1300" b="1" i="0">
                <a:solidFill>
                  <a:srgbClr val="1F1F1F"/>
                </a:solidFill>
                <a:latin typeface="Lato"/>
              </a:rPr>
              <a:t>Cash in the bank</a:t>
            </a:r>
          </a:p>
        </p:txBody>
      </p:sp>
      <p:sp>
        <p:nvSpPr>
          <p:cNvPr id="10" name="TextBox 9"/>
          <p:cNvSpPr txBox="1"/>
          <p:nvPr/>
        </p:nvSpPr>
        <p:spPr>
          <a:xfrm>
            <a:off x="685800" y="2377440"/>
            <a:ext cx="2377440" cy="731520"/>
          </a:xfrm>
          <a:prstGeom prst="rect">
            <a:avLst/>
          </a:prstGeom>
          <a:noFill/>
        </p:spPr>
        <p:txBody>
          <a:bodyPr wrap="square" anchor="t" lIns="73152" rIns="73152">
            <a:spAutoFit/>
          </a:bodyPr>
          <a:lstStyle/>
          <a:p>
            <a:pPr algn="l">
              <a:spcAft>
                <a:spcPts val="400"/>
              </a:spcAft>
            </a:pPr>
            <a:r>
              <a:rPr sz="2800" b="0" i="0">
                <a:solidFill>
                  <a:srgbClr val="DF7F70"/>
                </a:solidFill>
                <a:latin typeface="Lato"/>
              </a:rPr>
              <a:t>[$__]</a:t>
            </a:r>
          </a:p>
        </p:txBody>
      </p:sp>
      <p:sp>
        <p:nvSpPr>
          <p:cNvPr id="11" name="Rectangle 10"/>
          <p:cNvSpPr/>
          <p:nvPr/>
        </p:nvSpPr>
        <p:spPr>
          <a:xfrm>
            <a:off x="3364992" y="1783080"/>
            <a:ext cx="2651760" cy="160020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502152" y="1901952"/>
            <a:ext cx="2377440" cy="365760"/>
          </a:xfrm>
          <a:prstGeom prst="rect">
            <a:avLst/>
          </a:prstGeom>
          <a:noFill/>
        </p:spPr>
        <p:txBody>
          <a:bodyPr wrap="square" anchor="t" lIns="73152" rIns="73152">
            <a:spAutoFit/>
          </a:bodyPr>
          <a:lstStyle/>
          <a:p>
            <a:pPr algn="l">
              <a:spcAft>
                <a:spcPts val="400"/>
              </a:spcAft>
            </a:pPr>
            <a:r>
              <a:rPr sz="1300" b="1" i="0">
                <a:solidFill>
                  <a:srgbClr val="1F1F1F"/>
                </a:solidFill>
                <a:latin typeface="Lato"/>
              </a:rPr>
              <a:t>Net burn per month</a:t>
            </a:r>
          </a:p>
        </p:txBody>
      </p:sp>
      <p:sp>
        <p:nvSpPr>
          <p:cNvPr id="13" name="TextBox 12"/>
          <p:cNvSpPr txBox="1"/>
          <p:nvPr/>
        </p:nvSpPr>
        <p:spPr>
          <a:xfrm>
            <a:off x="3502152" y="2377440"/>
            <a:ext cx="2377440" cy="731520"/>
          </a:xfrm>
          <a:prstGeom prst="rect">
            <a:avLst/>
          </a:prstGeom>
          <a:noFill/>
        </p:spPr>
        <p:txBody>
          <a:bodyPr wrap="square" anchor="t" lIns="73152" rIns="73152">
            <a:spAutoFit/>
          </a:bodyPr>
          <a:lstStyle/>
          <a:p>
            <a:pPr algn="l">
              <a:spcAft>
                <a:spcPts val="400"/>
              </a:spcAft>
            </a:pPr>
            <a:r>
              <a:rPr sz="2800" b="0" i="0">
                <a:solidFill>
                  <a:srgbClr val="DF7F70"/>
                </a:solidFill>
                <a:latin typeface="Lato"/>
              </a:rPr>
              <a:t>[$__]</a:t>
            </a:r>
          </a:p>
        </p:txBody>
      </p:sp>
      <p:sp>
        <p:nvSpPr>
          <p:cNvPr id="14" name="Rectangle 13"/>
          <p:cNvSpPr/>
          <p:nvPr/>
        </p:nvSpPr>
        <p:spPr>
          <a:xfrm>
            <a:off x="6181344" y="1783080"/>
            <a:ext cx="2651760" cy="160020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318504" y="1901952"/>
            <a:ext cx="2377440" cy="365760"/>
          </a:xfrm>
          <a:prstGeom prst="rect">
            <a:avLst/>
          </a:prstGeom>
          <a:noFill/>
        </p:spPr>
        <p:txBody>
          <a:bodyPr wrap="square" anchor="t" lIns="73152" rIns="73152">
            <a:spAutoFit/>
          </a:bodyPr>
          <a:lstStyle/>
          <a:p>
            <a:pPr algn="l">
              <a:spcAft>
                <a:spcPts val="400"/>
              </a:spcAft>
            </a:pPr>
            <a:r>
              <a:rPr sz="1300" b="1" i="0">
                <a:solidFill>
                  <a:srgbClr val="1F1F1F"/>
                </a:solidFill>
                <a:latin typeface="Lato"/>
              </a:rPr>
              <a:t>Runway</a:t>
            </a:r>
          </a:p>
        </p:txBody>
      </p:sp>
      <p:sp>
        <p:nvSpPr>
          <p:cNvPr id="16" name="TextBox 15"/>
          <p:cNvSpPr txBox="1"/>
          <p:nvPr/>
        </p:nvSpPr>
        <p:spPr>
          <a:xfrm>
            <a:off x="6318504" y="2377440"/>
            <a:ext cx="2377440" cy="731520"/>
          </a:xfrm>
          <a:prstGeom prst="rect">
            <a:avLst/>
          </a:prstGeom>
          <a:noFill/>
        </p:spPr>
        <p:txBody>
          <a:bodyPr wrap="square" anchor="t" lIns="73152" rIns="73152">
            <a:spAutoFit/>
          </a:bodyPr>
          <a:lstStyle/>
          <a:p>
            <a:pPr algn="l">
              <a:spcAft>
                <a:spcPts val="400"/>
              </a:spcAft>
            </a:pPr>
            <a:r>
              <a:rPr sz="2800" b="0" i="0">
                <a:solidFill>
                  <a:srgbClr val="DF7F70"/>
                </a:solidFill>
                <a:latin typeface="Lato"/>
              </a:rPr>
              <a:t>[__ months]</a:t>
            </a:r>
          </a:p>
        </p:txBody>
      </p:sp>
      <p:sp>
        <p:nvSpPr>
          <p:cNvPr id="17" name="Rectangle 16"/>
          <p:cNvSpPr/>
          <p:nvPr/>
        </p:nvSpPr>
        <p:spPr>
          <a:xfrm>
            <a:off x="8997696" y="1783080"/>
            <a:ext cx="2651760" cy="160020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134856" y="1901952"/>
            <a:ext cx="2377440" cy="365760"/>
          </a:xfrm>
          <a:prstGeom prst="rect">
            <a:avLst/>
          </a:prstGeom>
          <a:noFill/>
        </p:spPr>
        <p:txBody>
          <a:bodyPr wrap="square" anchor="t" lIns="73152" rIns="73152">
            <a:spAutoFit/>
          </a:bodyPr>
          <a:lstStyle/>
          <a:p>
            <a:pPr algn="l">
              <a:spcAft>
                <a:spcPts val="400"/>
              </a:spcAft>
            </a:pPr>
            <a:r>
              <a:rPr sz="1300" b="1" i="0">
                <a:solidFill>
                  <a:srgbClr val="1F1F1F"/>
                </a:solidFill>
                <a:latin typeface="Lato"/>
              </a:rPr>
              <a:t>Start raising by</a:t>
            </a:r>
          </a:p>
        </p:txBody>
      </p:sp>
      <p:sp>
        <p:nvSpPr>
          <p:cNvPr id="19" name="TextBox 18"/>
          <p:cNvSpPr txBox="1"/>
          <p:nvPr/>
        </p:nvSpPr>
        <p:spPr>
          <a:xfrm>
            <a:off x="9134856" y="2377440"/>
            <a:ext cx="2377440" cy="731520"/>
          </a:xfrm>
          <a:prstGeom prst="rect">
            <a:avLst/>
          </a:prstGeom>
          <a:noFill/>
        </p:spPr>
        <p:txBody>
          <a:bodyPr wrap="square" anchor="t" lIns="73152" rIns="73152">
            <a:spAutoFit/>
          </a:bodyPr>
          <a:lstStyle/>
          <a:p>
            <a:pPr algn="l">
              <a:spcAft>
                <a:spcPts val="400"/>
              </a:spcAft>
            </a:pPr>
            <a:r>
              <a:rPr sz="2800" b="0" i="0">
                <a:solidFill>
                  <a:srgbClr val="DF7F70"/>
                </a:solidFill>
                <a:latin typeface="Lato"/>
              </a:rPr>
              <a:t>[Month Year]</a:t>
            </a:r>
          </a:p>
        </p:txBody>
      </p:sp>
      <p:sp>
        <p:nvSpPr>
          <p:cNvPr id="20" name="Rectangle 19"/>
          <p:cNvSpPr/>
          <p:nvPr/>
        </p:nvSpPr>
        <p:spPr>
          <a:xfrm>
            <a:off x="548640" y="3611880"/>
            <a:ext cx="5449824" cy="2194560"/>
          </a:xfrm>
          <a:prstGeom prst="rect">
            <a:avLst/>
          </a:prstGeom>
          <a:solidFill>
            <a:srgbClr val="FFFFFF"/>
          </a:solidFill>
          <a:ln>
            <a:solidFill>
              <a:srgbClr val="EADBD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85800" y="3749039"/>
            <a:ext cx="5120640" cy="1920240"/>
          </a:xfrm>
          <a:prstGeom prst="rect">
            <a:avLst/>
          </a:prstGeom>
          <a:noFill/>
        </p:spPr>
        <p:txBody>
          <a:bodyPr wrap="square" anchor="t" lIns="73152" rIns="73152">
            <a:spAutoFit/>
          </a:bodyPr>
          <a:lstStyle/>
          <a:p>
            <a:pPr algn="l">
              <a:spcAft>
                <a:spcPts val="800"/>
              </a:spcAft>
            </a:pPr>
            <a:r>
              <a:rPr sz="1400" b="1" i="0">
                <a:solidFill>
                  <a:srgbClr val="1F1F1F"/>
                </a:solidFill>
                <a:latin typeface="Lato"/>
              </a:rPr>
              <a:t>Next raise</a:t>
            </a:r>
          </a:p>
          <a:p>
            <a:pPr algn="l">
              <a:spcAft>
                <a:spcPts val="400"/>
              </a:spcAft>
            </a:pPr>
            <a:r>
              <a:rPr sz="1300" b="0" i="1">
                <a:solidFill>
                  <a:srgbClr val="7B7B7B"/>
                </a:solidFill>
                <a:latin typeface="Lato"/>
              </a:rPr>
              <a:t>[When, how much, and the milestone you plan to hit first]</a:t>
            </a:r>
          </a:p>
        </p:txBody>
      </p:sp>
      <p:sp>
        <p:nvSpPr>
          <p:cNvPr id="22" name="Rectangle 21"/>
          <p:cNvSpPr/>
          <p:nvPr/>
        </p:nvSpPr>
        <p:spPr>
          <a:xfrm>
            <a:off x="6190488" y="3611880"/>
            <a:ext cx="5449824" cy="2194560"/>
          </a:xfrm>
          <a:prstGeom prst="rect">
            <a:avLst/>
          </a:prstGeom>
          <a:solidFill>
            <a:srgbClr val="FFFFFF"/>
          </a:solidFill>
          <a:ln>
            <a:solidFill>
              <a:srgbClr val="EADBD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27648" y="3749039"/>
            <a:ext cx="5120640" cy="1920240"/>
          </a:xfrm>
          <a:prstGeom prst="rect">
            <a:avLst/>
          </a:prstGeom>
          <a:noFill/>
        </p:spPr>
        <p:txBody>
          <a:bodyPr wrap="square" anchor="t" lIns="73152" rIns="73152">
            <a:spAutoFit/>
          </a:bodyPr>
          <a:lstStyle/>
          <a:p>
            <a:pPr algn="l">
              <a:spcAft>
                <a:spcPts val="800"/>
              </a:spcAft>
            </a:pPr>
            <a:r>
              <a:rPr sz="1400" b="1" i="0">
                <a:solidFill>
                  <a:srgbClr val="1F1F1F"/>
                </a:solidFill>
                <a:latin typeface="Lato"/>
              </a:rPr>
              <a:t>Downside case</a:t>
            </a:r>
          </a:p>
          <a:p>
            <a:pPr algn="l">
              <a:spcAft>
                <a:spcPts val="400"/>
              </a:spcAft>
            </a:pPr>
            <a:r>
              <a:rPr sz="1300" b="0" i="1">
                <a:solidFill>
                  <a:srgbClr val="7B7B7B"/>
                </a:solidFill>
                <a:latin typeface="Lato"/>
              </a:rPr>
              <a:t>[If net burn rises to $__ a month, or revenue misses plan by __%, runway falls to __ months]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Product</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Product</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Feedback</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[The roadmap on one page. Only what matters at board level: the reasons, not the features.]</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7</a:t>
            </a:fld>
          </a:p>
        </p:txBody>
      </p:sp>
      <p:sp>
        <p:nvSpPr>
          <p:cNvPr id="8" name="TextBox 7"/>
          <p:cNvSpPr txBox="1"/>
          <p:nvPr/>
        </p:nvSpPr>
        <p:spPr>
          <a:xfrm>
            <a:off x="548640" y="1737360"/>
            <a:ext cx="3593592" cy="411480"/>
          </a:xfrm>
          <a:prstGeom prst="rect">
            <a:avLst/>
          </a:prstGeom>
          <a:noFill/>
        </p:spPr>
        <p:txBody>
          <a:bodyPr wrap="square" anchor="ctr" lIns="73152" rIns="73152">
            <a:spAutoFit/>
          </a:bodyPr>
          <a:lstStyle/>
          <a:p>
            <a:pPr algn="l">
              <a:spcAft>
                <a:spcPts val="400"/>
              </a:spcAft>
            </a:pPr>
            <a:r>
              <a:rPr sz="1800" b="0" i="0">
                <a:solidFill>
                  <a:srgbClr val="1F1F1F"/>
                </a:solidFill>
                <a:latin typeface="Lato"/>
              </a:rPr>
              <a:t>Shipped</a:t>
            </a:r>
          </a:p>
        </p:txBody>
      </p:sp>
      <p:cxnSp>
        <p:nvCxnSpPr>
          <p:cNvPr id="9" name="Connector 8"/>
          <p:cNvCxnSpPr/>
          <p:nvPr/>
        </p:nvCxnSpPr>
        <p:spPr>
          <a:xfrm>
            <a:off x="621792" y="2194560"/>
            <a:ext cx="3447288" cy="0"/>
          </a:xfrm>
          <a:prstGeom prst="line">
            <a:avLst/>
          </a:prstGeom>
          <a:ln w="19050">
            <a:solidFill>
              <a:srgbClr val="DF7F70"/>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548640" y="2240280"/>
            <a:ext cx="3593592" cy="35661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85800" y="2377440"/>
            <a:ext cx="3319272" cy="3291840"/>
          </a:xfrm>
          <a:prstGeom prst="rect">
            <a:avLst/>
          </a:prstGeom>
          <a:noFill/>
        </p:spPr>
        <p:txBody>
          <a:bodyPr wrap="square" anchor="t" lIns="73152" rIns="73152">
            <a:spAutoFit/>
          </a:bodyPr>
          <a:lstStyle/>
          <a:p>
            <a:pPr algn="l">
              <a:spcAft>
                <a:spcPts val="1800"/>
              </a:spcAft>
            </a:pPr>
            <a:r>
              <a:rPr sz="1300" b="0" i="1">
                <a:solidFill>
                  <a:srgbClr val="7B7B7B"/>
                </a:solidFill>
                <a:latin typeface="Lato"/>
              </a:rPr>
              <a:t>•  [Launch, and what it changed for customers]</a:t>
            </a:r>
          </a:p>
          <a:p>
            <a:pPr algn="l">
              <a:spcAft>
                <a:spcPts val="1800"/>
              </a:spcAft>
            </a:pPr>
            <a:r>
              <a:rPr sz="1300" b="0" i="1">
                <a:solidFill>
                  <a:srgbClr val="7B7B7B"/>
                </a:solidFill>
                <a:latin typeface="Lato"/>
              </a:rPr>
              <a:t>•  [Launch, and what it changed for customers]</a:t>
            </a:r>
          </a:p>
          <a:p>
            <a:pPr algn="l">
              <a:spcAft>
                <a:spcPts val="1800"/>
              </a:spcAft>
            </a:pPr>
            <a:r>
              <a:rPr sz="1300" b="0" i="1">
                <a:solidFill>
                  <a:srgbClr val="7B7B7B"/>
                </a:solidFill>
                <a:latin typeface="Lato"/>
              </a:rPr>
              <a:t>•  [Launch, and what it changed for customers]</a:t>
            </a:r>
          </a:p>
        </p:txBody>
      </p:sp>
      <p:sp>
        <p:nvSpPr>
          <p:cNvPr id="12" name="TextBox 11"/>
          <p:cNvSpPr txBox="1"/>
          <p:nvPr/>
        </p:nvSpPr>
        <p:spPr>
          <a:xfrm>
            <a:off x="4297679" y="1737360"/>
            <a:ext cx="3593592" cy="411480"/>
          </a:xfrm>
          <a:prstGeom prst="rect">
            <a:avLst/>
          </a:prstGeom>
          <a:noFill/>
        </p:spPr>
        <p:txBody>
          <a:bodyPr wrap="square" anchor="ctr" lIns="73152" rIns="73152">
            <a:spAutoFit/>
          </a:bodyPr>
          <a:lstStyle/>
          <a:p>
            <a:pPr algn="l">
              <a:spcAft>
                <a:spcPts val="400"/>
              </a:spcAft>
            </a:pPr>
            <a:r>
              <a:rPr sz="1800" b="0" i="0">
                <a:solidFill>
                  <a:srgbClr val="1F1F1F"/>
                </a:solidFill>
                <a:latin typeface="Lato"/>
              </a:rPr>
              <a:t>Slipped, and why</a:t>
            </a:r>
          </a:p>
        </p:txBody>
      </p:sp>
      <p:cxnSp>
        <p:nvCxnSpPr>
          <p:cNvPr id="13" name="Connector 12"/>
          <p:cNvCxnSpPr/>
          <p:nvPr/>
        </p:nvCxnSpPr>
        <p:spPr>
          <a:xfrm>
            <a:off x="4370831" y="2194560"/>
            <a:ext cx="3447288" cy="0"/>
          </a:xfrm>
          <a:prstGeom prst="line">
            <a:avLst/>
          </a:prstGeom>
          <a:ln w="19050">
            <a:solidFill>
              <a:srgbClr val="DF7F70"/>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4297679" y="2240280"/>
            <a:ext cx="3593592" cy="35661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4434839" y="2377440"/>
            <a:ext cx="3319272" cy="3291840"/>
          </a:xfrm>
          <a:prstGeom prst="rect">
            <a:avLst/>
          </a:prstGeom>
          <a:noFill/>
        </p:spPr>
        <p:txBody>
          <a:bodyPr wrap="square" anchor="t" lIns="73152" rIns="73152">
            <a:spAutoFit/>
          </a:bodyPr>
          <a:lstStyle/>
          <a:p>
            <a:pPr algn="l">
              <a:spcAft>
                <a:spcPts val="1800"/>
              </a:spcAft>
            </a:pPr>
            <a:r>
              <a:rPr sz="1300" b="0" i="1">
                <a:solidFill>
                  <a:srgbClr val="7B7B7B"/>
                </a:solidFill>
                <a:latin typeface="Lato"/>
              </a:rPr>
              <a:t>•  [Item] → [why, and the new date]</a:t>
            </a:r>
          </a:p>
          <a:p>
            <a:pPr algn="l">
              <a:spcAft>
                <a:spcPts val="1800"/>
              </a:spcAft>
            </a:pPr>
            <a:r>
              <a:rPr sz="1300" b="0" i="1">
                <a:solidFill>
                  <a:srgbClr val="7B7B7B"/>
                </a:solidFill>
                <a:latin typeface="Lato"/>
              </a:rPr>
              <a:t>•  [Item] → [why, and the new date]</a:t>
            </a:r>
          </a:p>
          <a:p>
            <a:pPr algn="l">
              <a:spcAft>
                <a:spcPts val="1800"/>
              </a:spcAft>
            </a:pPr>
            <a:r>
              <a:rPr sz="1300" b="0" i="1">
                <a:solidFill>
                  <a:srgbClr val="7B7B7B"/>
                </a:solidFill>
                <a:latin typeface="Lato"/>
              </a:rPr>
              <a:t>•  [Item] → [why, and the new date]</a:t>
            </a:r>
          </a:p>
        </p:txBody>
      </p:sp>
      <p:sp>
        <p:nvSpPr>
          <p:cNvPr id="16" name="TextBox 15"/>
          <p:cNvSpPr txBox="1"/>
          <p:nvPr/>
        </p:nvSpPr>
        <p:spPr>
          <a:xfrm>
            <a:off x="8046719" y="1737360"/>
            <a:ext cx="3593592" cy="411480"/>
          </a:xfrm>
          <a:prstGeom prst="rect">
            <a:avLst/>
          </a:prstGeom>
          <a:noFill/>
        </p:spPr>
        <p:txBody>
          <a:bodyPr wrap="square" anchor="ctr" lIns="73152" rIns="73152">
            <a:spAutoFit/>
          </a:bodyPr>
          <a:lstStyle/>
          <a:p>
            <a:pPr algn="l">
              <a:spcAft>
                <a:spcPts val="400"/>
              </a:spcAft>
            </a:pPr>
            <a:r>
              <a:rPr sz="1800" b="0" i="0">
                <a:solidFill>
                  <a:srgbClr val="1F1F1F"/>
                </a:solidFill>
                <a:latin typeface="Lato"/>
              </a:rPr>
              <a:t>Next quarter</a:t>
            </a:r>
          </a:p>
        </p:txBody>
      </p:sp>
      <p:cxnSp>
        <p:nvCxnSpPr>
          <p:cNvPr id="17" name="Connector 16"/>
          <p:cNvCxnSpPr/>
          <p:nvPr/>
        </p:nvCxnSpPr>
        <p:spPr>
          <a:xfrm>
            <a:off x="8119871" y="2194560"/>
            <a:ext cx="3447288" cy="0"/>
          </a:xfrm>
          <a:prstGeom prst="line">
            <a:avLst/>
          </a:prstGeom>
          <a:ln w="19050">
            <a:solidFill>
              <a:srgbClr val="DF7F70"/>
            </a:solidFill>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8046719" y="2240280"/>
            <a:ext cx="3593592" cy="35661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183879" y="2377440"/>
            <a:ext cx="3319272" cy="3291840"/>
          </a:xfrm>
          <a:prstGeom prst="rect">
            <a:avLst/>
          </a:prstGeom>
          <a:noFill/>
        </p:spPr>
        <p:txBody>
          <a:bodyPr wrap="square" anchor="t" lIns="73152" rIns="73152">
            <a:spAutoFit/>
          </a:bodyPr>
          <a:lstStyle/>
          <a:p>
            <a:pPr algn="l">
              <a:spcAft>
                <a:spcPts val="1800"/>
              </a:spcAft>
            </a:pPr>
            <a:r>
              <a:rPr sz="1300" b="0" i="1">
                <a:solidFill>
                  <a:srgbClr val="7B7B7B"/>
                </a:solidFill>
                <a:latin typeface="Lato"/>
              </a:rPr>
              <a:t>•  [Priority, and the metric it should move]</a:t>
            </a:r>
          </a:p>
          <a:p>
            <a:pPr algn="l">
              <a:spcAft>
                <a:spcPts val="1800"/>
              </a:spcAft>
            </a:pPr>
            <a:r>
              <a:rPr sz="1300" b="0" i="1">
                <a:solidFill>
                  <a:srgbClr val="7B7B7B"/>
                </a:solidFill>
                <a:latin typeface="Lato"/>
              </a:rPr>
              <a:t>•  [Priority, and the metric it should move]</a:t>
            </a:r>
          </a:p>
          <a:p>
            <a:pPr algn="l">
              <a:spcAft>
                <a:spcPts val="1800"/>
              </a:spcAft>
            </a:pPr>
            <a:r>
              <a:rPr sz="1300" b="0" i="1">
                <a:solidFill>
                  <a:srgbClr val="7B7B7B"/>
                </a:solidFill>
                <a:latin typeface="Lato"/>
              </a:rPr>
              <a:t>•  [Priority, and the metric it should move]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Sales and go-to-market</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Sales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Feedback</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[Track the forecast against actuals every quarter, so nobody forgets what was promised.]</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8</a:t>
            </a:fld>
          </a:p>
        </p:txBody>
      </p:sp>
      <p:graphicFrame>
        <p:nvGraphicFramePr>
          <p:cNvPr id="8" name="Table 7"/>
          <p:cNvGraphicFramePr>
            <a:graphicFrameLocks noGrp="1"/>
          </p:cNvGraphicFramePr>
          <p:nvPr/>
        </p:nvGraphicFramePr>
        <p:xfrm>
          <a:off x="548640" y="1783080"/>
          <a:ext cx="6583679" cy="3291840"/>
        </p:xfrm>
        <a:graphic>
          <a:graphicData uri="http://schemas.openxmlformats.org/drawingml/2006/table">
            <a:tbl>
              <a:tblPr firstRow="1" bandRow="0">
                <a:tableStyleId>{5940675A-B579-460E-94D1-54222C63F5DA}</a:tableStyleId>
              </a:tblPr>
              <a:tblGrid>
                <a:gridCol w="3485477"/>
                <a:gridCol w="1549101"/>
                <a:gridCol w="1549101"/>
              </a:tblGrid>
              <a:tr h="548640">
                <a:tc>
                  <a:txBody>
                    <a:bodyPr wrap="square"/>
                    <a:lstStyle/>
                    <a:p>
                      <a:r>
                        <a:rPr sz="1300" b="1" i="0">
                          <a:solidFill>
                            <a:srgbClr val="1F1F1F"/>
                          </a:solidFill>
                          <a:latin typeface="Lato"/>
                        </a:rPr>
                        <a:t>Metric</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Actual</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Plan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48640">
                <a:tc>
                  <a:txBody>
                    <a:bodyPr wrap="square"/>
                    <a:lstStyle/>
                    <a:p>
                      <a:r>
                        <a:rPr sz="1300" b="0" i="0">
                          <a:solidFill>
                            <a:srgbClr val="1F1F1F"/>
                          </a:solidFill>
                          <a:latin typeface="Lato"/>
                        </a:rPr>
                        <a:t>New revenue this quarter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48640">
                <a:tc>
                  <a:txBody>
                    <a:bodyPr wrap="square"/>
                    <a:lstStyle/>
                    <a:p>
                      <a:r>
                        <a:rPr sz="1300" b="0" i="0">
                          <a:solidFill>
                            <a:srgbClr val="1F1F1F"/>
                          </a:solidFill>
                          <a:latin typeface="Lato"/>
                        </a:rPr>
                        <a:t>Pipeline for next quarter (weighted)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48640">
                <a:tc>
                  <a:txBody>
                    <a:bodyPr wrap="square"/>
                    <a:lstStyle/>
                    <a:p>
                      <a:r>
                        <a:rPr sz="1300" b="0" i="0">
                          <a:solidFill>
                            <a:srgbClr val="1F1F1F"/>
                          </a:solidFill>
                          <a:latin typeface="Lato"/>
                        </a:rPr>
                        <a:t>Pipeline coverage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[__x]</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[__x]</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48640">
                <a:tc>
                  <a:txBody>
                    <a:bodyPr wrap="square"/>
                    <a:lstStyle/>
                    <a:p>
                      <a:r>
                        <a:rPr sz="1300" b="0" i="0">
                          <a:solidFill>
                            <a:srgbClr val="1F1F1F"/>
                          </a:solidFill>
                          <a:latin typeface="Lato"/>
                        </a:rPr>
                        <a:t>Win rate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[__%]</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[__%]</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48640">
                <a:tc>
                  <a:txBody>
                    <a:bodyPr wrap="square"/>
                    <a:lstStyle/>
                    <a:p>
                      <a:r>
                        <a:rPr sz="1300" b="0" i="0">
                          <a:solidFill>
                            <a:srgbClr val="1F1F1F"/>
                          </a:solidFill>
                          <a:latin typeface="Lato"/>
                        </a:rPr>
                        <a:t>Sales reps at or above quota</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[__ of __]</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 ]</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
        <p:nvSpPr>
          <p:cNvPr id="9" name="Rectangle 8"/>
          <p:cNvSpPr/>
          <p:nvPr/>
        </p:nvSpPr>
        <p:spPr>
          <a:xfrm>
            <a:off x="7406640" y="1783080"/>
            <a:ext cx="4233672" cy="329184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7589520" y="1920240"/>
            <a:ext cx="3886200" cy="3063240"/>
          </a:xfrm>
          <a:prstGeom prst="rect">
            <a:avLst/>
          </a:prstGeom>
          <a:noFill/>
        </p:spPr>
        <p:txBody>
          <a:bodyPr wrap="square" anchor="t" lIns="73152" rIns="73152">
            <a:spAutoFit/>
          </a:bodyPr>
          <a:lstStyle/>
          <a:p>
            <a:pPr algn="l">
              <a:spcAft>
                <a:spcPts val="1000"/>
              </a:spcAft>
            </a:pPr>
            <a:r>
              <a:rPr sz="1500" b="1" i="0">
                <a:solidFill>
                  <a:srgbClr val="1F1F1F"/>
                </a:solidFill>
                <a:latin typeface="Lato"/>
              </a:rPr>
              <a:t>Wins and losses</a:t>
            </a:r>
          </a:p>
          <a:p>
            <a:pPr algn="l">
              <a:spcAft>
                <a:spcPts val="1000"/>
              </a:spcAft>
            </a:pPr>
            <a:r>
              <a:rPr sz="1300" b="0" i="1">
                <a:solidFill>
                  <a:srgbClr val="7B7B7B"/>
                </a:solidFill>
                <a:latin typeface="Lato"/>
              </a:rPr>
              <a:t>•  [Biggest win, and why we won it]</a:t>
            </a:r>
          </a:p>
          <a:p>
            <a:pPr algn="l">
              <a:spcAft>
                <a:spcPts val="1000"/>
              </a:spcAft>
            </a:pPr>
            <a:r>
              <a:rPr sz="1300" b="0" i="1">
                <a:solidFill>
                  <a:srgbClr val="7B7B7B"/>
                </a:solidFill>
                <a:latin typeface="Lato"/>
              </a:rPr>
              <a:t>•  [Biggest loss, and why we lost it]</a:t>
            </a:r>
          </a:p>
          <a:p>
            <a:pPr algn="l">
              <a:spcAft>
                <a:spcPts val="400"/>
              </a:spcAft>
            </a:pPr>
            <a:r>
              <a:rPr sz="1300" b="0" i="1">
                <a:solidFill>
                  <a:srgbClr val="7B7B7B"/>
                </a:solidFill>
                <a:latin typeface="Lato"/>
              </a:rPr>
              <a:t>•  [The objection we hear most]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Hiring and team</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Team</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Intros</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[Focus on the hires the team needs most, and where a director's network could help.]</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9</a:t>
            </a:fld>
          </a:p>
        </p:txBody>
      </p:sp>
      <p:sp>
        <p:nvSpPr>
          <p:cNvPr id="8" name="TextBox 7"/>
          <p:cNvSpPr txBox="1"/>
          <p:nvPr/>
        </p:nvSpPr>
        <p:spPr>
          <a:xfrm>
            <a:off x="548640" y="1737360"/>
            <a:ext cx="11094415" cy="411480"/>
          </a:xfrm>
          <a:prstGeom prst="rect">
            <a:avLst/>
          </a:prstGeom>
          <a:noFill/>
        </p:spPr>
        <p:txBody>
          <a:bodyPr wrap="square" anchor="t" lIns="73152" rIns="73152">
            <a:spAutoFit/>
          </a:bodyPr>
          <a:lstStyle/>
          <a:p>
            <a:pPr algn="l">
              <a:spcAft>
                <a:spcPts val="400"/>
              </a:spcAft>
            </a:pPr>
            <a:r>
              <a:rPr sz="1400" b="1" i="0">
                <a:solidFill>
                  <a:srgbClr val="1F1F1F"/>
                </a:solidFill>
                <a:latin typeface="Lato"/>
              </a:rPr>
              <a:t>Headcount: [__] today  ·  [__] planned by [date]  ·  Joiners: [__]  ·  Leavers: [__]</a:t>
            </a:r>
          </a:p>
        </p:txBody>
      </p:sp>
      <p:graphicFrame>
        <p:nvGraphicFramePr>
          <p:cNvPr id="9" name="Table 8"/>
          <p:cNvGraphicFramePr>
            <a:graphicFrameLocks noGrp="1"/>
          </p:cNvGraphicFramePr>
          <p:nvPr/>
        </p:nvGraphicFramePr>
        <p:xfrm>
          <a:off x="548640" y="2286000"/>
          <a:ext cx="11094412" cy="2834640"/>
        </p:xfrm>
        <a:graphic>
          <a:graphicData uri="http://schemas.openxmlformats.org/drawingml/2006/table">
            <a:tbl>
              <a:tblPr firstRow="1" bandRow="0">
                <a:tableStyleId>{5940675A-B579-460E-94D1-54222C63F5DA}</a:tableStyleId>
              </a:tblPr>
              <a:tblGrid>
                <a:gridCol w="2403789"/>
                <a:gridCol w="3328324"/>
                <a:gridCol w="1479255"/>
                <a:gridCol w="1479255"/>
                <a:gridCol w="2403789"/>
              </a:tblGrid>
              <a:tr h="566928">
                <a:tc>
                  <a:txBody>
                    <a:bodyPr wrap="square"/>
                    <a:lstStyle/>
                    <a:p>
                      <a:r>
                        <a:rPr sz="1200" b="1" i="0">
                          <a:solidFill>
                            <a:srgbClr val="1F1F1F"/>
                          </a:solidFill>
                          <a:latin typeface="Lato"/>
                        </a:rPr>
                        <a:t>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Why it matters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Status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Target start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200" b="1" i="0">
                          <a:solidFill>
                            <a:srgbClr val="1F1F1F"/>
                          </a:solidFill>
                          <a:latin typeface="Lato"/>
                        </a:rPr>
                        <a:t>Can the board help?</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66928">
                <a:tc>
                  <a:txBody>
                    <a:bodyPr wrap="square"/>
                    <a:lstStyle/>
                    <a:p>
                      <a:r>
                        <a:rPr sz="1200" b="0" i="1">
                          <a:solidFill>
                            <a:srgbClr val="7B7B7B"/>
                          </a:solidFill>
                          <a:latin typeface="Lato"/>
                        </a:rPr>
                        <a:t>[Role]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[What changes when this person starts]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[Open / offer out]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[Month]</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[Yes: intros to candidates]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200" b="0" i="1">
                          <a:solidFill>
                            <a:srgbClr val="7B7B7B"/>
                          </a:solidFill>
                          <a:latin typeface="Lato"/>
                        </a:rPr>
                        <a:t>[Role]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[What changes when this person starts]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[Open / offer out]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[Month]</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[Yes / no]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200" b="0" i="1">
                          <a:solidFill>
                            <a:srgbClr val="7B7B7B"/>
                          </a:solidFill>
                          <a:latin typeface="Lato"/>
                        </a:rPr>
                        <a:t>[Role]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[What changes when this person starts]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[Open / offer out]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[Month]</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[Yes / no]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200" b="0" i="1">
                          <a:solidFill>
                            <a:srgbClr val="7B7B7B"/>
                          </a:solidFill>
                          <a:latin typeface="Lato"/>
                        </a:rPr>
                        <a:t>[Role]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[What changes when this person starts]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[Open / offer out]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[Month]</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200" b="0" i="1">
                          <a:solidFill>
                            <a:srgbClr val="7B7B7B"/>
                          </a:solidFill>
                          <a:latin typeface="Lato"/>
                        </a:rPr>
                        <a:t>[Yes / no]</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Risks</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Risks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Feedback</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[The top three only. Include anything that could change the plan or the date the cash runs out.]</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10</a:t>
            </a:fld>
          </a:p>
        </p:txBody>
      </p:sp>
      <p:graphicFrame>
        <p:nvGraphicFramePr>
          <p:cNvPr id="8" name="Table 7"/>
          <p:cNvGraphicFramePr>
            <a:graphicFrameLocks noGrp="1"/>
          </p:cNvGraphicFramePr>
          <p:nvPr/>
        </p:nvGraphicFramePr>
        <p:xfrm>
          <a:off x="548640" y="1783080"/>
          <a:ext cx="11094413" cy="3108960"/>
        </p:xfrm>
        <a:graphic>
          <a:graphicData uri="http://schemas.openxmlformats.org/drawingml/2006/table">
            <a:tbl>
              <a:tblPr firstRow="1" bandRow="0">
                <a:tableStyleId>{5940675A-B579-460E-94D1-54222C63F5DA}</a:tableStyleId>
              </a:tblPr>
              <a:tblGrid>
                <a:gridCol w="2538552"/>
                <a:gridCol w="1833399"/>
                <a:gridCol w="1833399"/>
                <a:gridCol w="3572777"/>
                <a:gridCol w="1316286"/>
              </a:tblGrid>
              <a:tr h="777240">
                <a:tc>
                  <a:txBody>
                    <a:bodyPr wrap="square"/>
                    <a:lstStyle/>
                    <a:p>
                      <a:r>
                        <a:rPr sz="1300" b="1" i="0">
                          <a:solidFill>
                            <a:srgbClr val="1F1F1F"/>
                          </a:solidFill>
                          <a:latin typeface="Lato"/>
                        </a:rPr>
                        <a:t>Risk</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Likelihood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Impact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What we're doing about it</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Owner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777240">
                <a:tc>
                  <a:txBody>
                    <a:bodyPr wrap="square"/>
                    <a:lstStyle/>
                    <a:p>
                      <a:r>
                        <a:rPr sz="1300" b="0" i="1">
                          <a:solidFill>
                            <a:srgbClr val="7B7B7B"/>
                          </a:solidFill>
                          <a:latin typeface="Lato"/>
                        </a:rPr>
                        <a:t>[Risk 1]</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[Action, and when it is done]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777240">
                <a:tc>
                  <a:txBody>
                    <a:bodyPr wrap="square"/>
                    <a:lstStyle/>
                    <a:p>
                      <a:r>
                        <a:rPr sz="1300" b="0" i="1">
                          <a:solidFill>
                            <a:srgbClr val="7B7B7B"/>
                          </a:solidFill>
                          <a:latin typeface="Lato"/>
                        </a:rPr>
                        <a:t>[Risk 2]</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[Action, and when it is done]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777240">
                <a:tc>
                  <a:txBody>
                    <a:bodyPr wrap="square"/>
                    <a:lstStyle/>
                    <a:p>
                      <a:r>
                        <a:rPr sz="1300" b="0" i="1">
                          <a:solidFill>
                            <a:srgbClr val="7B7B7B"/>
                          </a:solidFill>
                          <a:latin typeface="Lato"/>
                        </a:rPr>
                        <a:t>[Risk 3]</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[High / Med / Low]</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[Action, and when it is done]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Discussion: [the one big question]</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Discussion</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Decision</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[One topic per meeting. Walk each director through it before the meeting, so the room is for the decision.]</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11</a:t>
            </a:fld>
          </a:p>
        </p:txBody>
      </p:sp>
      <p:sp>
        <p:nvSpPr>
          <p:cNvPr id="8" name="TextBox 7"/>
          <p:cNvSpPr txBox="1"/>
          <p:nvPr/>
        </p:nvSpPr>
        <p:spPr>
          <a:xfrm>
            <a:off x="548640" y="1737360"/>
            <a:ext cx="11094415" cy="685800"/>
          </a:xfrm>
          <a:prstGeom prst="rect">
            <a:avLst/>
          </a:prstGeom>
          <a:noFill/>
        </p:spPr>
        <p:txBody>
          <a:bodyPr wrap="square" anchor="t" lIns="73152" rIns="73152">
            <a:spAutoFit/>
          </a:bodyPr>
          <a:lstStyle/>
          <a:p>
            <a:pPr algn="l">
              <a:spcAft>
                <a:spcPts val="200"/>
              </a:spcAft>
            </a:pPr>
            <a:r>
              <a:rPr sz="1400" b="0" i="1">
                <a:solidFill>
                  <a:srgbClr val="7B7B7B"/>
                </a:solidFill>
                <a:latin typeface="Lato"/>
              </a:rPr>
              <a:t>The question: [one sentence]</a:t>
            </a:r>
          </a:p>
          <a:p>
            <a:pPr algn="l">
              <a:spcAft>
                <a:spcPts val="400"/>
              </a:spcAft>
            </a:pPr>
            <a:r>
              <a:rPr sz="1400" b="0" i="1">
                <a:solidFill>
                  <a:srgbClr val="7B7B7B"/>
                </a:solidFill>
                <a:latin typeface="Lato"/>
              </a:rPr>
              <a:t>Why now: [what changed, and what it costs to wait]</a:t>
            </a:r>
          </a:p>
        </p:txBody>
      </p:sp>
      <p:graphicFrame>
        <p:nvGraphicFramePr>
          <p:cNvPr id="9" name="Table 8"/>
          <p:cNvGraphicFramePr>
            <a:graphicFrameLocks noGrp="1"/>
          </p:cNvGraphicFramePr>
          <p:nvPr/>
        </p:nvGraphicFramePr>
        <p:xfrm>
          <a:off x="548640" y="2514600"/>
          <a:ext cx="11094413" cy="2011680"/>
        </p:xfrm>
        <a:graphic>
          <a:graphicData uri="http://schemas.openxmlformats.org/drawingml/2006/table">
            <a:tbl>
              <a:tblPr firstRow="1" bandRow="0">
                <a:tableStyleId>{5940675A-B579-460E-94D1-54222C63F5DA}</a:tableStyleId>
              </a:tblPr>
              <a:tblGrid>
                <a:gridCol w="1584916"/>
                <a:gridCol w="2971718"/>
                <a:gridCol w="3566061"/>
                <a:gridCol w="2971718"/>
              </a:tblGrid>
              <a:tr h="502920">
                <a:tc>
                  <a:txBody>
                    <a:bodyPr wrap="square"/>
                    <a:lstStyle/>
                    <a:p>
                      <a:r>
                        <a:rPr sz="1300" b="1" i="0">
                          <a:solidFill>
                            <a:srgbClr val="1F1F1F"/>
                          </a:solidFill>
                          <a:latin typeface="Lato"/>
                        </a:rPr>
                        <a:t>Option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What it costs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What it gets us</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Main risk</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02920">
                <a:tc>
                  <a:txBody>
                    <a:bodyPr wrap="square"/>
                    <a:lstStyle/>
                    <a:p>
                      <a:r>
                        <a:rPr sz="1300" b="0" i="0">
                          <a:solidFill>
                            <a:srgbClr val="1F1F1F"/>
                          </a:solidFill>
                          <a:latin typeface="Lato"/>
                        </a:rPr>
                        <a:t>A: [name]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[Money, time, people]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[Result, and when]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02920">
                <a:tc>
                  <a:txBody>
                    <a:bodyPr wrap="square"/>
                    <a:lstStyle/>
                    <a:p>
                      <a:r>
                        <a:rPr sz="1300" b="0" i="0">
                          <a:solidFill>
                            <a:srgbClr val="1F1F1F"/>
                          </a:solidFill>
                          <a:latin typeface="Lato"/>
                        </a:rPr>
                        <a:t>B: [name]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[Money, time, people]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[Result, and when]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02920">
                <a:tc>
                  <a:txBody>
                    <a:bodyPr wrap="square"/>
                    <a:lstStyle/>
                    <a:p>
                      <a:r>
                        <a:rPr sz="1300" b="0" i="0">
                          <a:solidFill>
                            <a:srgbClr val="1F1F1F"/>
                          </a:solidFill>
                          <a:latin typeface="Lato"/>
                        </a:rPr>
                        <a:t>C: [name]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[Money, time, people]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[Result, and when]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[One line]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
        <p:nvSpPr>
          <p:cNvPr id="10" name="Rectangle 9"/>
          <p:cNvSpPr/>
          <p:nvPr/>
        </p:nvSpPr>
        <p:spPr>
          <a:xfrm>
            <a:off x="548640" y="4709160"/>
            <a:ext cx="11094415" cy="9144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85800" y="4818888"/>
            <a:ext cx="10789920" cy="731520"/>
          </a:xfrm>
          <a:prstGeom prst="rect">
            <a:avLst/>
          </a:prstGeom>
          <a:noFill/>
        </p:spPr>
        <p:txBody>
          <a:bodyPr wrap="square" anchor="t" lIns="73152" rIns="73152">
            <a:spAutoFit/>
          </a:bodyPr>
          <a:lstStyle/>
          <a:p>
            <a:pPr algn="l">
              <a:spcAft>
                <a:spcPts val="400"/>
              </a:spcAft>
            </a:pPr>
            <a:r>
              <a:rPr sz="1400" b="1" i="0">
                <a:solidFill>
                  <a:srgbClr val="1F1F1F"/>
                </a:solidFill>
                <a:latin typeface="Lato"/>
              </a:rPr>
              <a:t>We recommend: [option], because [reason].</a:t>
            </a:r>
          </a:p>
          <a:p>
            <a:pPr algn="l">
              <a:spcAft>
                <a:spcPts val="400"/>
              </a:spcAft>
            </a:pPr>
            <a:r>
              <a:rPr sz="1400" b="0" i="1">
                <a:solidFill>
                  <a:srgbClr val="7B7B7B"/>
                </a:solidFill>
                <a:latin typeface="Lato"/>
              </a:rPr>
              <a:t>We need from you: [a decision today / your input by (date)]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Asks for the board</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Asks</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Intros and help</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[Be specific: a name, a company or a role, and a date. Vague asks get vague help.]</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12</a:t>
            </a:fld>
          </a:p>
        </p:txBody>
      </p:sp>
      <p:graphicFrame>
        <p:nvGraphicFramePr>
          <p:cNvPr id="8" name="Table 7"/>
          <p:cNvGraphicFramePr>
            <a:graphicFrameLocks noGrp="1"/>
          </p:cNvGraphicFramePr>
          <p:nvPr/>
        </p:nvGraphicFramePr>
        <p:xfrm>
          <a:off x="548640" y="1783080"/>
          <a:ext cx="11094414" cy="3401568"/>
        </p:xfrm>
        <a:graphic>
          <a:graphicData uri="http://schemas.openxmlformats.org/drawingml/2006/table">
            <a:tbl>
              <a:tblPr firstRow="1" bandRow="0">
                <a:tableStyleId>{5940675A-B579-460E-94D1-54222C63F5DA}</a:tableStyleId>
              </a:tblPr>
              <a:tblGrid>
                <a:gridCol w="5732114"/>
                <a:gridCol w="3328324"/>
                <a:gridCol w="2033976"/>
              </a:tblGrid>
              <a:tr h="566928">
                <a:tc>
                  <a:txBody>
                    <a:bodyPr wrap="square"/>
                    <a:lstStyle/>
                    <a:p>
                      <a:r>
                        <a:rPr sz="1300" b="1" i="0">
                          <a:solidFill>
                            <a:srgbClr val="1F1F1F"/>
                          </a:solidFill>
                          <a:latin typeface="Lato"/>
                        </a:rPr>
                        <a:t>Ask</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Who could help</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c>
                  <a:txBody>
                    <a:bodyPr wrap="square"/>
                    <a:lstStyle/>
                    <a:p>
                      <a:r>
                        <a:rPr sz="1300" b="1" i="0">
                          <a:solidFill>
                            <a:srgbClr val="1F1F1F"/>
                          </a:solidFill>
                          <a:latin typeface="Lato"/>
                        </a:rPr>
                        <a:t>By when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CF1EE"/>
                    </a:solidFill>
                  </a:tcPr>
                </a:tc>
              </a:tr>
              <a:tr h="566928">
                <a:tc>
                  <a:txBody>
                    <a:bodyPr wrap="square"/>
                    <a:lstStyle/>
                    <a:p>
                      <a:r>
                        <a:rPr sz="1300" b="0" i="1">
                          <a:solidFill>
                            <a:srgbClr val="7B7B7B"/>
                          </a:solidFill>
                          <a:latin typeface="Lato"/>
                        </a:rPr>
                        <a:t>[Intro to (person or role) at (company), for (reason)]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[Director]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300" b="0" i="1">
                          <a:solidFill>
                            <a:srgbClr val="7B7B7B"/>
                          </a:solidFill>
                          <a:latin typeface="Lato"/>
                        </a:rPr>
                        <a:t>[Candidates for (role)]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[Director]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300" b="0" i="1">
                          <a:solidFill>
                            <a:srgbClr val="7B7B7B"/>
                          </a:solidFill>
                          <a:latin typeface="Lato"/>
                        </a:rPr>
                        <a:t>[Customer intros: (type of company)]</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[Director]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300" b="0" i="1">
                          <a:solidFill>
                            <a:srgbClr val="7B7B7B"/>
                          </a:solidFill>
                          <a:latin typeface="Lato"/>
                        </a:rPr>
                        <a:t>[Advice on (decision)]</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[Director]</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[Date]</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r h="566928">
                <a:tc>
                  <a:txBody>
                    <a:bodyPr wrap="square"/>
                    <a:lstStyle/>
                    <a:p>
                      <a:r>
                        <a:rPr sz="1300" b="0" i="1">
                          <a:solidFill>
                            <a:srgbClr val="7B7B7B"/>
                          </a:solidFill>
                          <a:latin typeface="Lato"/>
                        </a:rPr>
                        <a:t>[Approval needed: (item)]</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[Board]</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c>
                  <a:txBody>
                    <a:bodyPr wrap="square"/>
                    <a:lstStyle/>
                    <a:p>
                      <a:r>
                        <a:rPr sz="1300" b="0" i="1">
                          <a:solidFill>
                            <a:srgbClr val="7B7B7B"/>
                          </a:solidFill>
                          <a:latin typeface="Lato"/>
                        </a:rPr>
                        <a:t>[This meeting]</a:t>
                      </a:r>
                    </a:p>
                  </a:txBody>
                  <a:tcPr marL="73152" marR="73152" marT="36576" marB="36576" anchor="ctr">
                    <a:lnL w="9525" cap="flat" cmpd="sng" algn="ctr">
                      <a:solidFill>
                        <a:srgbClr val="EADBD6"/>
                      </a:solidFill>
                      <a:prstDash val="solid"/>
                    </a:lnL>
                    <a:lnR w="9525" cap="flat" cmpd="sng" algn="ctr">
                      <a:solidFill>
                        <a:srgbClr val="EADBD6"/>
                      </a:solidFill>
                      <a:prstDash val="solid"/>
                    </a:lnR>
                    <a:lnT w="9525" cap="flat" cmpd="sng" algn="ctr">
                      <a:solidFill>
                        <a:srgbClr val="EADBD6"/>
                      </a:solidFill>
                      <a:prstDash val="solid"/>
                    </a:lnT>
                    <a:lnB w="9525" cap="flat" cmpd="sng" algn="ctr">
                      <a:solidFill>
                        <a:srgbClr val="EADBD6"/>
                      </a:solidFill>
                      <a:prstDash val="solid"/>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530352"/>
            <a:ext cx="8229600" cy="685800"/>
          </a:xfrm>
        </p:spPr>
        <p:txBody>
          <a:bodyPr wrap="square" anchor="t" lIns="73152" tIns="0"/>
          <a:lstStyle/>
          <a:p>
            <a:pPr algn="l"/>
            <a:r>
              <a:rPr sz="3600" b="0" i="0">
                <a:solidFill>
                  <a:srgbClr val="1F1F1F"/>
                </a:solidFill>
                <a:latin typeface="Lato"/>
              </a:rPr>
              <a:t>Appendix</a:t>
            </a:r>
          </a:p>
        </p:txBody>
      </p:sp>
      <p:sp>
        <p:nvSpPr>
          <p:cNvPr id="3" name="TextBox 2"/>
          <p:cNvSpPr txBox="1"/>
          <p:nvPr/>
        </p:nvSpPr>
        <p:spPr>
          <a:xfrm>
            <a:off x="548640" y="274320"/>
            <a:ext cx="5486400" cy="292608"/>
          </a:xfrm>
          <a:prstGeom prst="rect">
            <a:avLst/>
          </a:prstGeom>
          <a:noFill/>
        </p:spPr>
        <p:txBody>
          <a:bodyPr wrap="square" anchor="t" lIns="73152" rIns="73152">
            <a:spAutoFit/>
          </a:bodyPr>
          <a:lstStyle/>
          <a:p>
            <a:pPr algn="l">
              <a:spcAft>
                <a:spcPts val="0"/>
              </a:spcAft>
            </a:pPr>
            <a:r>
              <a:rPr sz="1500" b="0" i="0">
                <a:solidFill>
                  <a:srgbClr val="1F1F1F"/>
                </a:solidFill>
                <a:latin typeface="Lato"/>
              </a:rPr>
              <a:t>Appendix</a:t>
            </a:r>
          </a:p>
        </p:txBody>
      </p:sp>
      <p:sp>
        <p:nvSpPr>
          <p:cNvPr id="4" name="Rectangle 3"/>
          <p:cNvSpPr/>
          <p:nvPr/>
        </p:nvSpPr>
        <p:spPr>
          <a:xfrm>
            <a:off x="9052560" y="566928"/>
            <a:ext cx="2587752" cy="457200"/>
          </a:xfrm>
          <a:prstGeom prst="rect">
            <a:avLst/>
          </a:prstGeom>
          <a:solidFill>
            <a:srgbClr val="FBE4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i="0">
                <a:solidFill>
                  <a:srgbClr val="DF7F70"/>
                </a:solidFill>
                <a:latin typeface="Lato"/>
              </a:rPr>
              <a:t>FROM THE BOARD: </a:t>
            </a:r>
            <a:r>
              <a:rPr sz="1200" b="1" i="0">
                <a:solidFill>
                  <a:srgbClr val="1F1F1F"/>
                </a:solidFill>
                <a:latin typeface="Lato"/>
              </a:rPr>
              <a:t>Pre-read</a:t>
            </a:r>
          </a:p>
        </p:txBody>
      </p:sp>
      <p:sp>
        <p:nvSpPr>
          <p:cNvPr id="5" name="TextBox 4"/>
          <p:cNvSpPr txBox="1"/>
          <p:nvPr/>
        </p:nvSpPr>
        <p:spPr>
          <a:xfrm>
            <a:off x="548640" y="1243584"/>
            <a:ext cx="11064240" cy="365760"/>
          </a:xfrm>
          <a:prstGeom prst="rect">
            <a:avLst/>
          </a:prstGeom>
          <a:noFill/>
        </p:spPr>
        <p:txBody>
          <a:bodyPr wrap="square" anchor="t" lIns="73152" rIns="73152">
            <a:spAutoFit/>
          </a:bodyPr>
          <a:lstStyle/>
          <a:p>
            <a:pPr algn="l">
              <a:spcAft>
                <a:spcPts val="0"/>
              </a:spcAft>
            </a:pPr>
            <a:r>
              <a:rPr sz="1200" b="0" i="1">
                <a:solidFill>
                  <a:srgbClr val="7B7B7B"/>
                </a:solidFill>
                <a:latin typeface="Lato"/>
              </a:rPr>
              <a:t>[Detail the directors may want but you won't discuss. Questions by email before the meeting.]</a:t>
            </a:r>
          </a:p>
        </p:txBody>
      </p:sp>
      <p:sp>
        <p:nvSpPr>
          <p:cNvPr id="6" name="TextBox 5"/>
          <p:cNvSpPr txBox="1"/>
          <p:nvPr/>
        </p:nvSpPr>
        <p:spPr>
          <a:xfrm>
            <a:off x="548640" y="6364224"/>
            <a:ext cx="8229600" cy="274320"/>
          </a:xfrm>
          <a:prstGeom prst="rect">
            <a:avLst/>
          </a:prstGeom>
          <a:noFill/>
        </p:spPr>
        <p:txBody>
          <a:bodyPr wrap="square" anchor="t" lIns="73152" rIns="73152">
            <a:spAutoFit/>
          </a:bodyPr>
          <a:lstStyle/>
          <a:p>
            <a:pPr algn="l">
              <a:spcAft>
                <a:spcPts val="0"/>
              </a:spcAft>
            </a:pPr>
            <a:r>
              <a:rPr sz="1000" b="0" i="0" spc="200">
                <a:solidFill>
                  <a:srgbClr val="1F1F1F"/>
                </a:solidFill>
                <a:latin typeface="Lato"/>
              </a:rPr>
              <a:t>[COMPANY NAME]</a:t>
            </a:r>
          </a:p>
        </p:txBody>
      </p:sp>
      <p:sp>
        <p:nvSpPr>
          <p:cNvPr id="7" name="TextBox 6"/>
          <p:cNvSpPr txBox="1"/>
          <p:nvPr/>
        </p:nvSpPr>
        <p:spPr>
          <a:xfrm>
            <a:off x="11091672" y="6382512"/>
            <a:ext cx="548640" cy="274320"/>
          </a:xfrm>
          <a:prstGeom prst="rect">
            <a:avLst/>
          </a:prstGeom>
          <a:noFill/>
        </p:spPr>
        <p:txBody>
          <a:bodyPr wrap="none" lIns="0" rIns="0">
            <a:spAutoFit/>
          </a:bodyPr>
          <a:lstStyle/>
          <a:p>
            <a:pPr algn="r"/>
            <a:fld id="{B6F15528-21DE-4FAA-801E-634DDDAF4B2B}" type="slidenum">
              <a:rPr lang="en-GB" sz="1000" dirty="0">
                <a:solidFill>
                  <a:srgbClr val="1F1F1F"/>
                </a:solidFill>
                <a:latin typeface="Lato"/>
              </a:rPr>
              <a:t>13</a:t>
            </a:fld>
          </a:p>
        </p:txBody>
      </p:sp>
      <p:sp>
        <p:nvSpPr>
          <p:cNvPr id="8" name="Rectangle 7"/>
          <p:cNvSpPr/>
          <p:nvPr/>
        </p:nvSpPr>
        <p:spPr>
          <a:xfrm>
            <a:off x="548640" y="1783080"/>
            <a:ext cx="5449824" cy="40233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85800" y="1965960"/>
            <a:ext cx="5175504" cy="3657600"/>
          </a:xfrm>
          <a:prstGeom prst="rect">
            <a:avLst/>
          </a:prstGeom>
          <a:noFill/>
        </p:spPr>
        <p:txBody>
          <a:bodyPr wrap="square" anchor="t" lIns="73152" rIns="73152">
            <a:spAutoFit/>
          </a:bodyPr>
          <a:lstStyle/>
          <a:p>
            <a:pPr algn="l">
              <a:spcAft>
                <a:spcPts val="1600"/>
              </a:spcAft>
            </a:pPr>
            <a:r>
              <a:rPr sz="1500" b="0" i="0">
                <a:solidFill>
                  <a:srgbClr val="1F1F1F"/>
                </a:solidFill>
                <a:latin typeface="Lato"/>
              </a:rPr>
              <a:t>•  Full profit and loss, balance sheet and cash flow</a:t>
            </a:r>
          </a:p>
          <a:p>
            <a:pPr algn="l">
              <a:spcAft>
                <a:spcPts val="1600"/>
              </a:spcAft>
            </a:pPr>
            <a:r>
              <a:rPr sz="1500" b="0" i="0">
                <a:solidFill>
                  <a:srgbClr val="1F1F1F"/>
                </a:solidFill>
                <a:latin typeface="Lato"/>
              </a:rPr>
              <a:t>•  Monthly KPI detail</a:t>
            </a:r>
          </a:p>
          <a:p>
            <a:pPr algn="l">
              <a:spcAft>
                <a:spcPts val="1600"/>
              </a:spcAft>
            </a:pPr>
            <a:r>
              <a:rPr sz="1500" b="0" i="0">
                <a:solidFill>
                  <a:srgbClr val="1F1F1F"/>
                </a:solidFill>
                <a:latin typeface="Lato"/>
              </a:rPr>
              <a:t>•  Customer cohorts and retention</a:t>
            </a:r>
          </a:p>
          <a:p>
            <a:pPr algn="l">
              <a:spcAft>
                <a:spcPts val="1600"/>
              </a:spcAft>
            </a:pPr>
            <a:r>
              <a:rPr sz="1500" b="0" i="0">
                <a:solidFill>
                  <a:srgbClr val="1F1F1F"/>
                </a:solidFill>
                <a:latin typeface="Lato"/>
              </a:rPr>
              <a:t>•  Pipeline detail</a:t>
            </a:r>
          </a:p>
        </p:txBody>
      </p:sp>
      <p:sp>
        <p:nvSpPr>
          <p:cNvPr id="10" name="Rectangle 9"/>
          <p:cNvSpPr/>
          <p:nvPr/>
        </p:nvSpPr>
        <p:spPr>
          <a:xfrm>
            <a:off x="6190488" y="1783080"/>
            <a:ext cx="5449824" cy="4023360"/>
          </a:xfrm>
          <a:prstGeom prst="rect">
            <a:avLst/>
          </a:prstGeom>
          <a:solidFill>
            <a:srgbClr val="FCF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327648" y="1965960"/>
            <a:ext cx="5175504" cy="3657600"/>
          </a:xfrm>
          <a:prstGeom prst="rect">
            <a:avLst/>
          </a:prstGeom>
          <a:noFill/>
        </p:spPr>
        <p:txBody>
          <a:bodyPr wrap="square" anchor="t" lIns="73152" rIns="73152">
            <a:spAutoFit/>
          </a:bodyPr>
          <a:lstStyle/>
          <a:p>
            <a:pPr algn="l">
              <a:spcAft>
                <a:spcPts val="1600"/>
              </a:spcAft>
            </a:pPr>
            <a:r>
              <a:rPr sz="1500" b="0" i="0">
                <a:solidFill>
                  <a:srgbClr val="1F1F1F"/>
                </a:solidFill>
                <a:latin typeface="Lato"/>
              </a:rPr>
              <a:t>•  Cap table and option pool</a:t>
            </a:r>
          </a:p>
          <a:p>
            <a:pPr algn="l">
              <a:spcAft>
                <a:spcPts val="1600"/>
              </a:spcAft>
            </a:pPr>
            <a:r>
              <a:rPr sz="1500" b="0" i="0">
                <a:solidFill>
                  <a:srgbClr val="1F1F1F"/>
                </a:solidFill>
                <a:latin typeface="Lato"/>
              </a:rPr>
              <a:t>•  Minutes of the last meeting</a:t>
            </a:r>
          </a:p>
          <a:p>
            <a:pPr algn="l">
              <a:spcAft>
                <a:spcPts val="1600"/>
              </a:spcAft>
            </a:pPr>
            <a:r>
              <a:rPr sz="1500" b="0" i="0">
                <a:solidFill>
                  <a:srgbClr val="1F1F1F"/>
                </a:solidFill>
                <a:latin typeface="Lato"/>
              </a:rPr>
              <a:t>•  Board resolutions to approve</a:t>
            </a:r>
          </a:p>
          <a:p>
            <a:pPr algn="l">
              <a:spcAft>
                <a:spcPts val="1600"/>
              </a:spcAft>
            </a:pPr>
            <a:r>
              <a:rPr sz="1500" b="0" i="0">
                <a:solidFill>
                  <a:srgbClr val="1F1F1F"/>
                </a:solidFill>
                <a:latin typeface="Lato"/>
              </a:rPr>
              <a:t>•  [Anything else the board asked for last time]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deck template</dc:title>
  <dc:subject>Startup board meeting presentation template</dc:subject>
  <dc:creator>Waveup</dc:creator>
  <cp:keywords>board deck, board meeting, board pack, template</cp:keywords>
  <dc:description>generated using python-pptx</dc:description>
  <cp:lastModifiedBy>Waveup</cp:lastModifiedBy>
  <cp:revision>1</cp:revision>
  <dcterms:created xsi:type="dcterms:W3CDTF">2013-01-27T09:14:16Z</dcterms:created>
  <dcterms:modified xsi:type="dcterms:W3CDTF">2013-01-27T09:15:58Z</dcterms:modified>
  <cp:category/>
</cp:coreProperties>
</file>